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3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4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5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6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7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9"/>
  </p:notesMasterIdLst>
  <p:handoutMasterIdLst>
    <p:handoutMasterId r:id="rId20"/>
  </p:handoutMasterIdLst>
  <p:sldIdLst>
    <p:sldId id="263" r:id="rId12"/>
    <p:sldId id="265" r:id="rId13"/>
    <p:sldId id="267" r:id="rId14"/>
    <p:sldId id="268" r:id="rId15"/>
    <p:sldId id="269" r:id="rId16"/>
    <p:sldId id="270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F04F51-9521-A155-545A-758A779A5BD3}" v="3" dt="2024-03-20T18:47:50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3313" autoAdjust="0"/>
  </p:normalViewPr>
  <p:slideViewPr>
    <p:cSldViewPr snapToGrid="0">
      <p:cViewPr varScale="1">
        <p:scale>
          <a:sx n="48" d="100"/>
          <a:sy n="48" d="100"/>
        </p:scale>
        <p:origin x="1248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2024-03-20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2024-03-20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2024-03-20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0289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>
                <a:cs typeface="Calibri"/>
              </a:rPr>
              <a:t>Detta handlar om kunskap </a:t>
            </a:r>
            <a:r>
              <a:rPr lang="sv-SE" u="sng" dirty="0">
                <a:cs typeface="Calibri"/>
              </a:rPr>
              <a:t>utöver</a:t>
            </a:r>
            <a:r>
              <a:rPr lang="sv-SE" dirty="0">
                <a:cs typeface="Calibri"/>
              </a:rPr>
              <a:t> själva hanteringen av produkterna.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2024-03-20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947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brukar gå snabbt att få ett användarkonto, men det kan ändå vara lämpligt att göra detta i förväg.</a:t>
            </a:r>
          </a:p>
          <a:p>
            <a:r>
              <a:rPr lang="sv-SE" dirty="0"/>
              <a:t>Diskussionsfrågor. Det finns inte alltid </a:t>
            </a:r>
            <a:r>
              <a:rPr lang="sv-SE" u="sng" dirty="0"/>
              <a:t>ett</a:t>
            </a:r>
            <a:r>
              <a:rPr lang="sv-SE" u="none" dirty="0"/>
              <a:t> rätt svar.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2024-03-20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291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är inte nödvändigt att öppna länken och gå igenom innehållet, men länken finns om man skulle vilja.</a:t>
            </a:r>
          </a:p>
          <a:p>
            <a:endParaRPr lang="sv-SE" dirty="0"/>
          </a:p>
          <a:p>
            <a:r>
              <a:rPr lang="sv-SE" dirty="0"/>
              <a:t>Viktigt att förstå att förskrivarna (legitimerad personal) </a:t>
            </a:r>
            <a:r>
              <a:rPr lang="sv-SE" u="sng" dirty="0"/>
              <a:t>måste</a:t>
            </a:r>
            <a:r>
              <a:rPr lang="sv-SE" u="none" dirty="0"/>
              <a:t> följa det som står i handböckerna, oavsett om de tycker att det är relevant eller inte.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2024-03-20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6545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 som beställer produkterna är förskrivare inom kommunerna och regionen VGR.</a:t>
            </a:r>
          </a:p>
          <a:p>
            <a:endParaRPr lang="sv-SE" dirty="0"/>
          </a:p>
          <a:p>
            <a:r>
              <a:rPr lang="sv-SE" dirty="0"/>
              <a:t>Viktigt att poängtera förskrivarna inte kan påverka leveranstiderna.</a:t>
            </a:r>
          </a:p>
          <a:p>
            <a:r>
              <a:rPr lang="sv-SE" dirty="0"/>
              <a:t>Akutförråden är mycket begränsade. Normalt sett beställs varje hjälpmedel direkt från Hjälpmedelscentralen till varje enskild person.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2024-03-20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976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Gå igenom var och en av ovan nämnda rutiner i relevant omfattning, så att alla får kännedom.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2024-03-20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7189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05045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492622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681277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093005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586088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91888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620150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1721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5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8215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044864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440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7371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9698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5834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F75068A3-1A23-D7A8-E32B-9930CB95DD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329555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493513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400613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6500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1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1601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053155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269766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261763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12932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86957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54090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6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5228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209776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57466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3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236260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9536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D0EC1FC0-8DDF-31BC-6880-F607E54C89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714721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642340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216656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837922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9858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19656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86136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049943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473892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1115719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63471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bg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858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850209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707937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46531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18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827113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03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88429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5873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361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77871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65954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79239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769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7850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50037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588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93478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96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tx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530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6732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2665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425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143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9D6F5AB1-2AEA-F21F-66E0-3054F0956C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06457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04891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52462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0492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91199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54197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63844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11789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0079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10142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1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70023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401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41225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2280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545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03451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D1A0E380-5DF5-5913-9E3F-A6C5E17494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351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508569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33179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92838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588250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349661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327029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453734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443592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50691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906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3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77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50971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83442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750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099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230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402B4037-311E-98D0-D073-392D44DB98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999887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45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338246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279020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236365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71220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143116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059206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697095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080664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4309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4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553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916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984265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86764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2892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9507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4F514343-718C-65D7-600B-35F34BA2C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11017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836810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979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0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1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7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1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78.xml"/><Relationship Id="rId16" Type="http://schemas.openxmlformats.org/officeDocument/2006/relationships/slideLayout" Target="../slideLayouts/slideLayout92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86.xml"/><Relationship Id="rId19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slideLayout" Target="../slideLayouts/slideLayout9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8.xml"/><Relationship Id="rId18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98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1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97.xml"/><Relationship Id="rId16" Type="http://schemas.openxmlformats.org/officeDocument/2006/relationships/slideLayout" Target="../slideLayouts/slideLayout111.xml"/><Relationship Id="rId20" Type="http://schemas.openxmlformats.org/officeDocument/2006/relationships/theme" Target="../theme/theme6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5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5.xml"/><Relationship Id="rId19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slideLayout" Target="../slideLayouts/slideLayout127.xml"/><Relationship Id="rId18" Type="http://schemas.openxmlformats.org/officeDocument/2006/relationships/slideLayout" Target="../slideLayouts/slideLayout132.xml"/><Relationship Id="rId3" Type="http://schemas.openxmlformats.org/officeDocument/2006/relationships/slideLayout" Target="../slideLayouts/slideLayout117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21.xml"/><Relationship Id="rId12" Type="http://schemas.openxmlformats.org/officeDocument/2006/relationships/slideLayout" Target="../slideLayouts/slideLayout126.xml"/><Relationship Id="rId1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16.xml"/><Relationship Id="rId16" Type="http://schemas.openxmlformats.org/officeDocument/2006/relationships/slideLayout" Target="../slideLayouts/slideLayout130.xml"/><Relationship Id="rId20" Type="http://schemas.openxmlformats.org/officeDocument/2006/relationships/theme" Target="../theme/theme7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5" Type="http://schemas.openxmlformats.org/officeDocument/2006/relationships/slideLayout" Target="../slideLayouts/slideLayout129.xml"/><Relationship Id="rId10" Type="http://schemas.openxmlformats.org/officeDocument/2006/relationships/slideLayout" Target="../slideLayouts/slideLayout124.xml"/><Relationship Id="rId19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Relationship Id="rId14" Type="http://schemas.openxmlformats.org/officeDocument/2006/relationships/slideLayout" Target="../slideLayouts/slideLayout12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slideLayout" Target="../slideLayouts/slideLayout146.xml"/><Relationship Id="rId1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36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40.xml"/><Relationship Id="rId12" Type="http://schemas.openxmlformats.org/officeDocument/2006/relationships/slideLayout" Target="../slideLayouts/slideLayout145.xml"/><Relationship Id="rId17" Type="http://schemas.openxmlformats.org/officeDocument/2006/relationships/slideLayout" Target="../slideLayouts/slideLayout150.xml"/><Relationship Id="rId2" Type="http://schemas.openxmlformats.org/officeDocument/2006/relationships/slideLayout" Target="../slideLayouts/slideLayout135.xml"/><Relationship Id="rId16" Type="http://schemas.openxmlformats.org/officeDocument/2006/relationships/slideLayout" Target="../slideLayouts/slideLayout149.xml"/><Relationship Id="rId20" Type="http://schemas.openxmlformats.org/officeDocument/2006/relationships/theme" Target="../theme/theme8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43.xml"/><Relationship Id="rId19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Relationship Id="rId14" Type="http://schemas.openxmlformats.org/officeDocument/2006/relationships/slideLayout" Target="../slideLayouts/slideLayout1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529" r:id="rId2"/>
    <p:sldLayoutId id="2147484530" r:id="rId3"/>
    <p:sldLayoutId id="2147484531" r:id="rId4"/>
    <p:sldLayoutId id="2147484532" r:id="rId5"/>
    <p:sldLayoutId id="2147484533" r:id="rId6"/>
    <p:sldLayoutId id="2147484534" r:id="rId7"/>
    <p:sldLayoutId id="2147484535" r:id="rId8"/>
    <p:sldLayoutId id="2147484627" r:id="rId9"/>
    <p:sldLayoutId id="2147484625" r:id="rId10"/>
    <p:sldLayoutId id="2147484536" r:id="rId11"/>
    <p:sldLayoutId id="2147484537" r:id="rId12"/>
    <p:sldLayoutId id="2147484538" r:id="rId13"/>
    <p:sldLayoutId id="2147484539" r:id="rId14"/>
    <p:sldLayoutId id="2147484626" r:id="rId15"/>
    <p:sldLayoutId id="2147484540" r:id="rId16"/>
    <p:sldLayoutId id="2147484408" r:id="rId17"/>
    <p:sldLayoutId id="2147484409" r:id="rId18"/>
    <p:sldLayoutId id="2147484043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541" r:id="rId2"/>
    <p:sldLayoutId id="2147484542" r:id="rId3"/>
    <p:sldLayoutId id="2147484543" r:id="rId4"/>
    <p:sldLayoutId id="214748454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548" r:id="rId11"/>
    <p:sldLayoutId id="2147484549" r:id="rId12"/>
    <p:sldLayoutId id="2147484550" r:id="rId13"/>
    <p:sldLayoutId id="2147484551" r:id="rId14"/>
    <p:sldLayoutId id="2147484628" r:id="rId15"/>
    <p:sldLayoutId id="2147484552" r:id="rId16"/>
    <p:sldLayoutId id="2147484424" r:id="rId17"/>
    <p:sldLayoutId id="2147484425" r:id="rId18"/>
    <p:sldLayoutId id="2147484426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553" r:id="rId2"/>
    <p:sldLayoutId id="2147484554" r:id="rId3"/>
    <p:sldLayoutId id="2147484555" r:id="rId4"/>
    <p:sldLayoutId id="2147484556" r:id="rId5"/>
    <p:sldLayoutId id="2147484640" r:id="rId6"/>
    <p:sldLayoutId id="2147484641" r:id="rId7"/>
    <p:sldLayoutId id="2147484642" r:id="rId8"/>
    <p:sldLayoutId id="2147484643" r:id="rId9"/>
    <p:sldLayoutId id="2147484644" r:id="rId10"/>
    <p:sldLayoutId id="2147484560" r:id="rId11"/>
    <p:sldLayoutId id="2147484561" r:id="rId12"/>
    <p:sldLayoutId id="2147484562" r:id="rId13"/>
    <p:sldLayoutId id="2147484563" r:id="rId14"/>
    <p:sldLayoutId id="2147484629" r:id="rId15"/>
    <p:sldLayoutId id="2147484564" r:id="rId16"/>
    <p:sldLayoutId id="2147484441" r:id="rId17"/>
    <p:sldLayoutId id="2147484442" r:id="rId18"/>
    <p:sldLayoutId id="2147484443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565" r:id="rId2"/>
    <p:sldLayoutId id="2147484566" r:id="rId3"/>
    <p:sldLayoutId id="2147484567" r:id="rId4"/>
    <p:sldLayoutId id="2147484568" r:id="rId5"/>
    <p:sldLayoutId id="2147484645" r:id="rId6"/>
    <p:sldLayoutId id="2147484646" r:id="rId7"/>
    <p:sldLayoutId id="2147484647" r:id="rId8"/>
    <p:sldLayoutId id="2147484648" r:id="rId9"/>
    <p:sldLayoutId id="2147484649" r:id="rId10"/>
    <p:sldLayoutId id="2147484572" r:id="rId11"/>
    <p:sldLayoutId id="2147484573" r:id="rId12"/>
    <p:sldLayoutId id="2147484574" r:id="rId13"/>
    <p:sldLayoutId id="2147484575" r:id="rId14"/>
    <p:sldLayoutId id="2147484630" r:id="rId15"/>
    <p:sldLayoutId id="2147484576" r:id="rId16"/>
    <p:sldLayoutId id="2147484458" r:id="rId17"/>
    <p:sldLayoutId id="2147484459" r:id="rId18"/>
    <p:sldLayoutId id="2147484460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577" r:id="rId2"/>
    <p:sldLayoutId id="2147484578" r:id="rId3"/>
    <p:sldLayoutId id="2147484579" r:id="rId4"/>
    <p:sldLayoutId id="2147484580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584" r:id="rId11"/>
    <p:sldLayoutId id="2147484585" r:id="rId12"/>
    <p:sldLayoutId id="2147484586" r:id="rId13"/>
    <p:sldLayoutId id="2147484587" r:id="rId14"/>
    <p:sldLayoutId id="2147484631" r:id="rId15"/>
    <p:sldLayoutId id="2147484588" r:id="rId16"/>
    <p:sldLayoutId id="2147484475" r:id="rId17"/>
    <p:sldLayoutId id="2147484476" r:id="rId18"/>
    <p:sldLayoutId id="2147484477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589" r:id="rId2"/>
    <p:sldLayoutId id="2147484590" r:id="rId3"/>
    <p:sldLayoutId id="2147484591" r:id="rId4"/>
    <p:sldLayoutId id="2147484592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596" r:id="rId11"/>
    <p:sldLayoutId id="2147484597" r:id="rId12"/>
    <p:sldLayoutId id="2147484598" r:id="rId13"/>
    <p:sldLayoutId id="2147484599" r:id="rId14"/>
    <p:sldLayoutId id="2147484632" r:id="rId15"/>
    <p:sldLayoutId id="2147484600" r:id="rId16"/>
    <p:sldLayoutId id="2147484492" r:id="rId17"/>
    <p:sldLayoutId id="2147484493" r:id="rId18"/>
    <p:sldLayoutId id="2147484494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601" r:id="rId2"/>
    <p:sldLayoutId id="2147484602" r:id="rId3"/>
    <p:sldLayoutId id="2147484603" r:id="rId4"/>
    <p:sldLayoutId id="2147484604" r:id="rId5"/>
    <p:sldLayoutId id="2147484660" r:id="rId6"/>
    <p:sldLayoutId id="2147484661" r:id="rId7"/>
    <p:sldLayoutId id="2147484662" r:id="rId8"/>
    <p:sldLayoutId id="2147484663" r:id="rId9"/>
    <p:sldLayoutId id="2147484664" r:id="rId10"/>
    <p:sldLayoutId id="2147484608" r:id="rId11"/>
    <p:sldLayoutId id="2147484609" r:id="rId12"/>
    <p:sldLayoutId id="2147484610" r:id="rId13"/>
    <p:sldLayoutId id="2147484611" r:id="rId14"/>
    <p:sldLayoutId id="2147484633" r:id="rId15"/>
    <p:sldLayoutId id="2147484612" r:id="rId16"/>
    <p:sldLayoutId id="2147484509" r:id="rId17"/>
    <p:sldLayoutId id="2147484510" r:id="rId18"/>
    <p:sldLayoutId id="2147484511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613" r:id="rId2"/>
    <p:sldLayoutId id="2147484614" r:id="rId3"/>
    <p:sldLayoutId id="2147484615" r:id="rId4"/>
    <p:sldLayoutId id="2147484616" r:id="rId5"/>
    <p:sldLayoutId id="2147484665" r:id="rId6"/>
    <p:sldLayoutId id="2147484666" r:id="rId7"/>
    <p:sldLayoutId id="2147484667" r:id="rId8"/>
    <p:sldLayoutId id="2147484668" r:id="rId9"/>
    <p:sldLayoutId id="2147484669" r:id="rId10"/>
    <p:sldLayoutId id="2147484620" r:id="rId11"/>
    <p:sldLayoutId id="2147484621" r:id="rId12"/>
    <p:sldLayoutId id="2147484622" r:id="rId13"/>
    <p:sldLayoutId id="2147484623" r:id="rId14"/>
    <p:sldLayoutId id="2147484634" r:id="rId15"/>
    <p:sldLayoutId id="2147484624" r:id="rId16"/>
    <p:sldLayoutId id="2147484526" r:id="rId17"/>
    <p:sldLayoutId id="2147484527" r:id="rId18"/>
    <p:sldLayoutId id="2147484528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rdsamverkan.se/omraden/hjalpmedel-i-vastra-gotaland/koncept-for-forskrivarkompetens-halso--och-sjukvard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ocialstyrelsen.s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rdsamverkan.se/omraden/hjalpmedel-i-vastra-gotaland/handbok-for-personliga-hjalpmedel-inom-halso-och-sjukvard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400" dirty="0"/>
              <a:t>Information till dig som är vård- och omsorgspersonal och hanterar förskrivna hjälpmedel och förbrukningsartiklar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28906B-5C37-9850-87E1-A24F12D92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082" y="1247024"/>
            <a:ext cx="9170279" cy="736959"/>
          </a:xfrm>
        </p:spPr>
        <p:txBody>
          <a:bodyPr>
            <a:noAutofit/>
          </a:bodyPr>
          <a:lstStyle/>
          <a:p>
            <a:r>
              <a:rPr lang="sv-SE" sz="2400" dirty="0"/>
              <a:t>Det finns kompetenskrav för hjälpmedel och förbrukningsartiklar, som gäller för hela Västra Götaland.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Där står att vård- och omsorgspersonal som hanterar dessa produkter ska ha kännedom om vissa delar som styr förskrivningen.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9FC9D0-981B-A4F5-6FB6-DDB48502457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1" y="2919662"/>
            <a:ext cx="10037115" cy="2993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Se länk nedan </a:t>
            </a:r>
          </a:p>
          <a:p>
            <a:pPr marL="0" indent="0">
              <a:buNone/>
            </a:pPr>
            <a:r>
              <a:rPr lang="sv-SE" sz="1400" dirty="0">
                <a:hlinkClick r:id="rId3"/>
              </a:rPr>
              <a:t>Koncept för förskrivarkompetens Hälso- och sjukvård - </a:t>
            </a:r>
            <a:r>
              <a:rPr lang="sv-SE" sz="1400" dirty="0" err="1">
                <a:hlinkClick r:id="rId3"/>
              </a:rPr>
              <a:t>Public_VardsamverkanVG</a:t>
            </a:r>
            <a:r>
              <a:rPr lang="sv-SE" sz="1400" dirty="0"/>
              <a:t>   </a:t>
            </a:r>
            <a:r>
              <a:rPr lang="sv-SE" sz="1600" i="1" dirty="0"/>
              <a:t>(rulla längst ner på sidan och klicka på ”Vård och omsorgspersonal som hanterar förskrivna hjälpmedel och förbrukningsartiklar”)</a:t>
            </a:r>
          </a:p>
          <a:p>
            <a:pPr marL="0" indent="0">
              <a:buNone/>
            </a:pPr>
            <a:endParaRPr lang="sv-SE" sz="1600" i="1" dirty="0"/>
          </a:p>
          <a:p>
            <a:pPr marL="0" indent="0">
              <a:buNone/>
            </a:pPr>
            <a:r>
              <a:rPr lang="sv-SE" dirty="0"/>
              <a:t>I kommande bilder går du igenom de olika delarna:</a:t>
            </a:r>
          </a:p>
          <a:p>
            <a:r>
              <a:rPr lang="sv-SE" dirty="0"/>
              <a:t>Förskrivningsprocessen samt lagar och författningar inom området (bör känna till)</a:t>
            </a:r>
          </a:p>
          <a:p>
            <a:r>
              <a:rPr lang="sv-SE" dirty="0"/>
              <a:t>Regelverk och försörjningsavtal inom Västra Götaland (bör känna till)</a:t>
            </a:r>
          </a:p>
          <a:p>
            <a:r>
              <a:rPr lang="sv-SE" dirty="0"/>
              <a:t>Lokala rutiner (ska känna till)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41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DE4524-4FC1-9AA1-F0B6-DC61A1642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200" dirty="0"/>
              <a:t>Förskrivningsprocess samt lagar och författningar inom området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75FAC0-CE81-9AB8-1FA1-C97C090D7BC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497496"/>
            <a:ext cx="10080000" cy="44159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För att nå Socialstyrelsens webbutbildning.</a:t>
            </a:r>
          </a:p>
          <a:p>
            <a:pPr marL="0" indent="0">
              <a:buNone/>
            </a:pPr>
            <a:r>
              <a:rPr lang="sv-SE" dirty="0"/>
              <a:t>Gör så här:</a:t>
            </a:r>
          </a:p>
          <a:p>
            <a:r>
              <a:rPr lang="sv-SE" dirty="0"/>
              <a:t>klicka på länken: </a:t>
            </a:r>
            <a:r>
              <a:rPr lang="sv-SE" dirty="0">
                <a:hlinkClick r:id="rId3"/>
              </a:rPr>
              <a:t>Länk till Socialstyrelsens utbildningsportal</a:t>
            </a:r>
            <a:endParaRPr lang="sv-SE" dirty="0"/>
          </a:p>
          <a:p>
            <a:r>
              <a:rPr lang="sv-SE" dirty="0"/>
              <a:t>välj Socialstyrelsens utbildningar</a:t>
            </a:r>
          </a:p>
          <a:p>
            <a:r>
              <a:rPr lang="sv-SE" dirty="0"/>
              <a:t>Välj eller sök utbildningen ”Bra att veta om hjälpmedel för vård- och omsorgspersonal” och klicka på den.</a:t>
            </a:r>
          </a:p>
          <a:p>
            <a:pPr marL="0" indent="0">
              <a:buNone/>
            </a:pPr>
            <a:r>
              <a:rPr lang="sv-SE" b="1" dirty="0"/>
              <a:t>För att komma vidare i materialet måste du registrera dig och logga in.</a:t>
            </a:r>
          </a:p>
          <a:p>
            <a:r>
              <a:rPr lang="sv-SE" dirty="0"/>
              <a:t>Kursen består av följande två avsnitt:</a:t>
            </a:r>
          </a:p>
          <a:p>
            <a:pPr lvl="1"/>
            <a:r>
              <a:rPr lang="sv-SE" dirty="0"/>
              <a:t>”användning av hjälpmedel”</a:t>
            </a:r>
          </a:p>
          <a:p>
            <a:pPr lvl="1"/>
            <a:r>
              <a:rPr lang="sv-SE" dirty="0"/>
              <a:t>”fyra situationer att reflektera över”</a:t>
            </a:r>
          </a:p>
          <a:p>
            <a:pPr marL="0" indent="0">
              <a:buNone/>
            </a:pPr>
            <a:r>
              <a:rPr lang="sv-SE" dirty="0"/>
              <a:t>Utbildningen är ca 20 minuter lång.</a:t>
            </a:r>
          </a:p>
          <a:p>
            <a:pPr lvl="1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475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33029E-FFC8-9199-08B1-8C9A9013A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Regelverk inom Västra Götaland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F980C1-F900-C38B-B8E4-221F6BC80B7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444487"/>
            <a:ext cx="10080000" cy="446895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Handboken är politiskt beslutad</a:t>
            </a:r>
          </a:p>
          <a:p>
            <a:pPr marL="0" indent="0">
              <a:buNone/>
            </a:pPr>
            <a:endParaRPr lang="sv-SE" dirty="0">
              <a:hlinkClick r:id="rId3"/>
            </a:endParaRPr>
          </a:p>
          <a:p>
            <a:pPr marL="0" indent="0">
              <a:buNone/>
            </a:pPr>
            <a:r>
              <a:rPr lang="sv-SE" dirty="0">
                <a:hlinkClick r:id="rId3"/>
              </a:rPr>
              <a:t>Handbok för personliga hjälpmedel inom hälso- och sjukvård - </a:t>
            </a:r>
            <a:r>
              <a:rPr lang="sv-SE" dirty="0" err="1">
                <a:hlinkClick r:id="rId3"/>
              </a:rPr>
              <a:t>Public_VardsamverkanVG</a:t>
            </a:r>
            <a:r>
              <a:rPr lang="sv-SE" dirty="0"/>
              <a:t> </a:t>
            </a:r>
          </a:p>
          <a:p>
            <a:endParaRPr lang="sv-SE" dirty="0"/>
          </a:p>
          <a:p>
            <a:pPr lvl="1"/>
            <a:r>
              <a:rPr lang="sv-SE" dirty="0"/>
              <a:t>Handboken innehåller regler för förskrivning i Västra Götaland och består av </a:t>
            </a:r>
            <a:r>
              <a:rPr lang="sv-SE" i="1" dirty="0"/>
              <a:t>riktlinjer samt produktanvisningar</a:t>
            </a:r>
          </a:p>
          <a:p>
            <a:pPr lvl="1"/>
            <a:r>
              <a:rPr lang="sv-SE" dirty="0"/>
              <a:t>För varje typ av produkt finns en produktanvisning där det står;</a:t>
            </a:r>
          </a:p>
          <a:p>
            <a:pPr lvl="2"/>
            <a:r>
              <a:rPr lang="sv-SE" dirty="0"/>
              <a:t>Vem som får förskriva</a:t>
            </a:r>
          </a:p>
          <a:p>
            <a:pPr lvl="2"/>
            <a:r>
              <a:rPr lang="sv-SE" dirty="0"/>
              <a:t>Vilka kriterier som krävs</a:t>
            </a:r>
          </a:p>
          <a:p>
            <a:pPr lvl="2"/>
            <a:r>
              <a:rPr lang="sv-SE" dirty="0"/>
              <a:t>Vilka mål som ska uppnås med förskrivningen</a:t>
            </a:r>
          </a:p>
          <a:p>
            <a:pPr lvl="1"/>
            <a:r>
              <a:rPr lang="sv-SE" dirty="0"/>
              <a:t>Alla som förskriver produkterna måste följa handboken.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263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E24678-689E-BC2E-A422-1BA9204D2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Försörjningsavtal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5E2E1D-33B5-E086-FFAD-CC7D8F3F1EC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36731" y="1722783"/>
            <a:ext cx="10080000" cy="4111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Det finns överenskommelser, som kallas samarbetsavtal, mellan leverantören av produkterna (som finns inom Västra Götalandsregionen) och de som beställer produkterna (kommunerna och andra enheter inom regionen).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Avtalen innehåller information om bland annat:</a:t>
            </a:r>
          </a:p>
          <a:p>
            <a:pPr lvl="1"/>
            <a:r>
              <a:rPr lang="sv-SE" dirty="0"/>
              <a:t>att det är leverantören som tar fram det sortiment som förskrivarna är hänvisade till</a:t>
            </a:r>
          </a:p>
          <a:p>
            <a:pPr lvl="1"/>
            <a:r>
              <a:rPr lang="sv-SE" dirty="0"/>
              <a:t>att det finns fastställda leveranstider</a:t>
            </a:r>
          </a:p>
          <a:p>
            <a:pPr lvl="1"/>
            <a:r>
              <a:rPr lang="sv-SE" dirty="0"/>
              <a:t>att kommunens hälso- och sjukvårdsenheter kan ha mindre akutförråd för hjälpmedel, med begränsat sortiment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989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CDF750-3DE2-BE44-39BA-01F101AA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Lokala rutiner - alla ska känna till dessa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98DED7-B31B-6BF3-56F9-1EE59DEAE08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64817"/>
            <a:ext cx="10080000" cy="4175124"/>
          </a:xfrm>
        </p:spPr>
        <p:txBody>
          <a:bodyPr/>
          <a:lstStyle/>
          <a:p>
            <a:r>
              <a:rPr lang="sv-SE" dirty="0"/>
              <a:t>I styrande dokument på intranätet finns lokala rutiner för Göteborg</a:t>
            </a:r>
          </a:p>
          <a:p>
            <a:pPr lvl="1">
              <a:lnSpc>
                <a:spcPct val="100000"/>
              </a:lnSpc>
            </a:pPr>
            <a:r>
              <a:rPr lang="sv-SE" sz="1600" dirty="0"/>
              <a:t>Hälso- och sjukvård / Kontakt med hälso- och sjukvårdspersonal / </a:t>
            </a:r>
            <a:r>
              <a:rPr lang="sv-SE" sz="1600" b="1" dirty="0"/>
              <a:t>Kontakt med legitimerad personal</a:t>
            </a:r>
          </a:p>
          <a:p>
            <a:pPr lvl="1">
              <a:lnSpc>
                <a:spcPct val="150000"/>
              </a:lnSpc>
            </a:pPr>
            <a:r>
              <a:rPr lang="sv-SE" sz="1600" dirty="0"/>
              <a:t>Hälso- och sjukvård / Vårdhygien / Vårdhygien / </a:t>
            </a:r>
            <a:r>
              <a:rPr lang="sv-SE" sz="1600" b="1" dirty="0"/>
              <a:t>Rengöring av hjälpmedel</a:t>
            </a:r>
          </a:p>
          <a:p>
            <a:pPr lvl="1">
              <a:lnSpc>
                <a:spcPct val="150000"/>
              </a:lnSpc>
            </a:pPr>
            <a:r>
              <a:rPr lang="sv-SE" sz="1600" dirty="0"/>
              <a:t>Hälso- och sjukvård/ Medicintekniska produkter / </a:t>
            </a:r>
            <a:r>
              <a:rPr lang="sv-SE" sz="1600" b="1" dirty="0"/>
              <a:t>Grundutrustning – riktlinjer</a:t>
            </a:r>
          </a:p>
          <a:p>
            <a:pPr lvl="1">
              <a:lnSpc>
                <a:spcPct val="150000"/>
              </a:lnSpc>
            </a:pPr>
            <a:r>
              <a:rPr lang="sv-SE" sz="1600" b="1" dirty="0"/>
              <a:t>Avvikelsehantering</a:t>
            </a:r>
          </a:p>
          <a:p>
            <a:pPr lvl="1">
              <a:lnSpc>
                <a:spcPct val="150000"/>
              </a:lnSpc>
            </a:pPr>
            <a:r>
              <a:rPr lang="sv-SE" sz="1600" dirty="0"/>
              <a:t>Hälso- och sjukvård / Medicintekniska produkter / </a:t>
            </a:r>
            <a:r>
              <a:rPr lang="sv-SE" sz="1600" b="1" dirty="0"/>
              <a:t>Egenkontroll medicintekniska produkter MTP</a:t>
            </a:r>
          </a:p>
          <a:p>
            <a:pPr marL="226783" lvl="1" indent="0">
              <a:lnSpc>
                <a:spcPct val="150000"/>
              </a:lnSpc>
              <a:buNone/>
            </a:pPr>
            <a:endParaRPr lang="sv-SE" sz="1600" b="1" dirty="0"/>
          </a:p>
          <a:p>
            <a:pPr marL="230188" lvl="1" indent="-230188">
              <a:buFont typeface="Arial" panose="020B0604020202020204" pitchFamily="34" charset="0"/>
              <a:buChar char="•"/>
            </a:pPr>
            <a:r>
              <a:rPr lang="sv-SE" sz="2000" dirty="0"/>
              <a:t>Det kan även finnas lokala rutiner i varje stadsområde gällande exempelvis rengöring, återlämning…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5645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6FBD31-1566-438B-934E-356228C0F8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F8A528-8A70-9273-5BD5-41BE0F97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1576468557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265C060E-099B-415E-BA42-CFF4637A76E3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96B90783-CC75-467E-BCB7-F6EEC8079FB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294A0308-BA35-4687-91CC-A7A467E5485B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E0181F68-6937-48C4-9B2F-4650D7D56AE7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AB207AF3-E8F2-4D0A-9ED5-1E67730710DE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F0FC8579-1FAF-4789-888A-17E82A425BCA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B85D439A-F943-47EB-846D-72AF4F255BFA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8F9D1DAA-C6FE-4D84-A98D-E176855209CB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37bf8f-1380-4891-a32b-9d6f49cecd1f">
      <Terms xmlns="http://schemas.microsoft.com/office/infopath/2007/PartnerControls"/>
    </lcf76f155ced4ddcb4097134ff3c332f>
    <TaxCatchAll xmlns="a2d17945-ba2b-41c1-8ab6-615323250b4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7792E1C5120A488D303D3E8CA6A9FC" ma:contentTypeVersion="16" ma:contentTypeDescription="Skapa ett nytt dokument." ma:contentTypeScope="" ma:versionID="25044f67e9d9ca5a3b94aa6240e2536c">
  <xsd:schema xmlns:xsd="http://www.w3.org/2001/XMLSchema" xmlns:xs="http://www.w3.org/2001/XMLSchema" xmlns:p="http://schemas.microsoft.com/office/2006/metadata/properties" xmlns:ns2="ed37bf8f-1380-4891-a32b-9d6f49cecd1f" xmlns:ns3="a2d17945-ba2b-41c1-8ab6-615323250b42" targetNamespace="http://schemas.microsoft.com/office/2006/metadata/properties" ma:root="true" ma:fieldsID="3a85365c42497ceadb71128abeeb144d" ns2:_="" ns3:_="">
    <xsd:import namespace="ed37bf8f-1380-4891-a32b-9d6f49cecd1f"/>
    <xsd:import namespace="a2d17945-ba2b-41c1-8ab6-615323250b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37bf8f-1380-4891-a32b-9d6f49cecd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5ba0a079-088f-45e9-a2b8-c410558400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17945-ba2b-41c1-8ab6-615323250b4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777108d-abc2-4689-974b-ea4269593b13}" ma:internalName="TaxCatchAll" ma:showField="CatchAllData" ma:web="a2d17945-ba2b-41c1-8ab6-615323250b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0E69BE-D81C-4952-B008-19CC77AB0486}">
  <ds:schemaRefs>
    <ds:schemaRef ds:uri="http://schemas.microsoft.com/office/2006/metadata/properties"/>
    <ds:schemaRef ds:uri="http://schemas.microsoft.com/office/infopath/2007/PartnerControls"/>
    <ds:schemaRef ds:uri="ed37bf8f-1380-4891-a32b-9d6f49cecd1f"/>
    <ds:schemaRef ds:uri="a2d17945-ba2b-41c1-8ab6-615323250b42"/>
  </ds:schemaRefs>
</ds:datastoreItem>
</file>

<file path=customXml/itemProps2.xml><?xml version="1.0" encoding="utf-8"?>
<ds:datastoreItem xmlns:ds="http://schemas.openxmlformats.org/officeDocument/2006/customXml" ds:itemID="{B56B6594-F683-459C-8209-4EB523BBFB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21E873-2256-4ED6-BE39-47EBAD131D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37bf8f-1380-4891-a32b-9d6f49cecd1f"/>
    <ds:schemaRef ds:uri="a2d17945-ba2b-41c1-8ab6-615323250b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595</Words>
  <Application>Microsoft Office PowerPoint</Application>
  <PresentationFormat>Bredbild</PresentationFormat>
  <Paragraphs>71</Paragraphs>
  <Slides>7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7</vt:i4>
      </vt:variant>
    </vt:vector>
  </HeadingPairs>
  <TitlesOfParts>
    <vt:vector size="19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Information till dig som är vård- och omsorgspersonal och hanterar förskrivna hjälpmedel och förbrukningsartiklar</vt:lpstr>
      <vt:lpstr>Det finns kompetenskrav för hjälpmedel och förbrukningsartiklar, som gäller för hela Västra Götaland.  Där står att vård- och omsorgspersonal som hanterar dessa produkter ska ha kännedom om vissa delar som styr förskrivningen.</vt:lpstr>
      <vt:lpstr>Förskrivningsprocess samt lagar och författningar inom området</vt:lpstr>
      <vt:lpstr>Regelverk inom Västra Götaland</vt:lpstr>
      <vt:lpstr>Försörjningsavtal</vt:lpstr>
      <vt:lpstr>Lokala rutiner - alla ska känna till dessa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Presentationsmall</dc:title>
  <dc:creator>anna.strom@aldrevardomsorg.goteborg.se</dc:creator>
  <cp:lastModifiedBy>Marie Landekrans</cp:lastModifiedBy>
  <cp:revision>17</cp:revision>
  <dcterms:created xsi:type="dcterms:W3CDTF">2023-12-21T11:49:35Z</dcterms:created>
  <dcterms:modified xsi:type="dcterms:W3CDTF">2024-03-20T18:54:08Z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0x010100317792E1C5120A488D303D3E8CA6A9FC</vt:lpwstr>
  </property>
  <property fmtid="{D5CDD505-2E9C-101B-9397-08002B2CF9AE}" pid="3" name="MediaServiceImageTags">
    <vt:lpwstr/>
  </property>
  <property fmtid="{D5CDD505-2E9C-101B-9397-08002B2CF9AE}" pid="4" name="SW_SaveText">
    <vt:lpwstr>Spara till Notes</vt:lpwstr>
  </property>
  <property fmtid="{D5CDD505-2E9C-101B-9397-08002B2CF9AE}" pid="5" name="SW_SaveCloseOfficeText">
    <vt:lpwstr>Spara och Stäng Officedokument</vt:lpwstr>
  </property>
  <property fmtid="{D5CDD505-2E9C-101B-9397-08002B2CF9AE}" pid="6" name="SW_SaveCloseText">
    <vt:lpwstr>Spara och Stäng Notes dokument</vt:lpwstr>
  </property>
  <property fmtid="{D5CDD505-2E9C-101B-9397-08002B2CF9AE}" pid="7" name="SW_DocUNID">
    <vt:lpwstr>9439CB86F77DA6CAC1258AE60066F79F</vt:lpwstr>
  </property>
  <property fmtid="{D5CDD505-2E9C-101B-9397-08002B2CF9AE}" pid="8" name="SW_DocHWND">
    <vt:r8>1245324</vt:r8>
  </property>
  <property fmtid="{D5CDD505-2E9C-101B-9397-08002B2CF9AE}" pid="9" name="SW_IntOfficeMacros">
    <vt:lpwstr>Enabled</vt:lpwstr>
  </property>
  <property fmtid="{D5CDD505-2E9C-101B-9397-08002B2CF9AE}" pid="10" name="SW_CustomTitle">
    <vt:lpwstr>SWING Integrator 5 Document</vt:lpwstr>
  </property>
  <property fmtid="{D5CDD505-2E9C-101B-9397-08002B2CF9AE}" pid="11" name="SW_DialogTitle">
    <vt:lpwstr>SWING Integrator för Notes och Office</vt:lpwstr>
  </property>
  <property fmtid="{D5CDD505-2E9C-101B-9397-08002B2CF9AE}" pid="12" name="SW_PromptText">
    <vt:lpwstr>Vill du spara?</vt:lpwstr>
  </property>
  <property fmtid="{D5CDD505-2E9C-101B-9397-08002B2CF9AE}" pid="13" name="SW_NewDocument">
    <vt:lpwstr/>
  </property>
  <property fmtid="{D5CDD505-2E9C-101B-9397-08002B2CF9AE}" pid="14" name="SW_VisibleVBAMacroMenuItems">
    <vt:r8>127</vt:r8>
  </property>
  <property fmtid="{D5CDD505-2E9C-101B-9397-08002B2CF9AE}" pid="15" name="SW_EnabledVBAMacroMenuItems">
    <vt:r8>7</vt:r8>
  </property>
  <property fmtid="{D5CDD505-2E9C-101B-9397-08002B2CF9AE}" pid="16" name="SW_AddinName">
    <vt:lpwstr>SWINGINTEGRATOR529000.PPA</vt:lpwstr>
  </property>
</Properties>
</file>